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4" r:id="rId4"/>
    <p:sldId id="305" r:id="rId5"/>
    <p:sldId id="259" r:id="rId6"/>
    <p:sldId id="260" r:id="rId7"/>
    <p:sldId id="306" r:id="rId8"/>
    <p:sldId id="261" r:id="rId9"/>
    <p:sldId id="307" r:id="rId10"/>
    <p:sldId id="262" r:id="rId11"/>
    <p:sldId id="308" r:id="rId12"/>
    <p:sldId id="263" r:id="rId13"/>
    <p:sldId id="266" r:id="rId14"/>
    <p:sldId id="309" r:id="rId15"/>
    <p:sldId id="264" r:id="rId16"/>
    <p:sldId id="265" r:id="rId17"/>
    <p:sldId id="267" r:id="rId18"/>
    <p:sldId id="310" r:id="rId19"/>
    <p:sldId id="268" r:id="rId20"/>
    <p:sldId id="269" r:id="rId21"/>
    <p:sldId id="311" r:id="rId22"/>
    <p:sldId id="270" r:id="rId23"/>
    <p:sldId id="271" r:id="rId24"/>
    <p:sldId id="277" r:id="rId25"/>
    <p:sldId id="278" r:id="rId26"/>
    <p:sldId id="279" r:id="rId27"/>
    <p:sldId id="315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8" r:id="rId37"/>
    <p:sldId id="363" r:id="rId38"/>
    <p:sldId id="364" r:id="rId39"/>
    <p:sldId id="365" r:id="rId40"/>
    <p:sldId id="366" r:id="rId41"/>
    <p:sldId id="272" r:id="rId42"/>
    <p:sldId id="274" r:id="rId43"/>
    <p:sldId id="312" r:id="rId44"/>
    <p:sldId id="273" r:id="rId45"/>
    <p:sldId id="275" r:id="rId46"/>
    <p:sldId id="313" r:id="rId47"/>
    <p:sldId id="276" r:id="rId48"/>
    <p:sldId id="335" r:id="rId49"/>
    <p:sldId id="336" r:id="rId50"/>
    <p:sldId id="337" r:id="rId51"/>
    <p:sldId id="338" r:id="rId52"/>
    <p:sldId id="339" r:id="rId53"/>
    <p:sldId id="346" r:id="rId54"/>
    <p:sldId id="347" r:id="rId55"/>
    <p:sldId id="348" r:id="rId56"/>
    <p:sldId id="340" r:id="rId57"/>
    <p:sldId id="341" r:id="rId58"/>
    <p:sldId id="342" r:id="rId59"/>
    <p:sldId id="343" r:id="rId60"/>
    <p:sldId id="344" r:id="rId61"/>
    <p:sldId id="345" r:id="rId62"/>
    <p:sldId id="284" r:id="rId63"/>
    <p:sldId id="285" r:id="rId64"/>
    <p:sldId id="286" r:id="rId65"/>
    <p:sldId id="287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49" r:id="rId78"/>
    <p:sldId id="350" r:id="rId79"/>
    <p:sldId id="351" r:id="rId80"/>
    <p:sldId id="352" r:id="rId81"/>
    <p:sldId id="353" r:id="rId82"/>
    <p:sldId id="354" r:id="rId83"/>
    <p:sldId id="316" r:id="rId84"/>
    <p:sldId id="317" r:id="rId85"/>
    <p:sldId id="318" r:id="rId86"/>
    <p:sldId id="319" r:id="rId87"/>
    <p:sldId id="320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2BD6-2C2E-48FE-8F32-AB871924F47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mc.maa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AMC 8 Preparation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SDMC Euler class</a:t>
            </a:r>
          </a:p>
          <a:p>
            <a:endParaRPr lang="en-US" dirty="0" smtClean="0"/>
          </a:p>
          <a:p>
            <a:r>
              <a:rPr lang="en-US" dirty="0" smtClean="0"/>
              <a:t>Instructor: David Balmin</a:t>
            </a:r>
          </a:p>
          <a:p>
            <a:r>
              <a:rPr lang="en-US" dirty="0" smtClean="0"/>
              <a:t>dbalmin@gmail.com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Combinations – selections of k objects from n objects (the order of the objects in each selection is not important).</a:t>
            </a:r>
          </a:p>
          <a:p>
            <a:r>
              <a:rPr lang="en-US" dirty="0" smtClean="0"/>
              <a:t>For example, any 3 students can be selected from 100 students in the auditorium to distribute materials.</a:t>
            </a:r>
          </a:p>
          <a:p>
            <a:r>
              <a:rPr lang="en-US" dirty="0" smtClean="0"/>
              <a:t>In how many ways can such selections be made?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number of combinations of k objects from n objects, denoted C(n, k), is usually pronounced: “n choose k”.</a:t>
            </a:r>
          </a:p>
          <a:p>
            <a:r>
              <a:rPr lang="en-US" dirty="0" smtClean="0"/>
              <a:t>How can we construct all combinations of k objects from n objects?</a:t>
            </a:r>
          </a:p>
          <a:p>
            <a:r>
              <a:rPr lang="en-US" dirty="0" smtClean="0"/>
              <a:t>We can select the first k objects in each of n! permutations of n objects.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such selection, there are k! permutations of the first k objects and (n-k)! permutations of the remaining n-k objects.</a:t>
            </a:r>
          </a:p>
          <a:p>
            <a:r>
              <a:rPr lang="en-US" dirty="0" smtClean="0"/>
              <a:t>k!*(n-k)! permutations per each combination.</a:t>
            </a:r>
          </a:p>
          <a:p>
            <a:r>
              <a:rPr lang="en-US" dirty="0" smtClean="0"/>
              <a:t>C(n, k) = n!/(k!*(n-k)!) = n*(n-1)*…*(n-k+1)/k!</a:t>
            </a:r>
          </a:p>
          <a:p>
            <a:r>
              <a:rPr lang="en-US" dirty="0" smtClean="0"/>
              <a:t>For example, C(100, 3) = 100*99*98/3! = 50*33*98.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also that C(n, k) = C(n, (n-k)) for any whole numbers 0 &lt;= k &lt;= n.</a:t>
            </a:r>
          </a:p>
          <a:p>
            <a:r>
              <a:rPr lang="en-US" dirty="0" smtClean="0"/>
              <a:t>This is intuitively clear since each collection of selected k objects out of n objects corresponds to exactly one collection of (n-k) not selected objects, and vice versa.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by definition, C(n, 0) = 1.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at school, Jo climbs a flight of 6 stairs. Jo can take stairs 1, 2, or 3 at a time. For example, Jo can climb 3, then 1, then 2 stairs. In how many ways can Jo climb the stairs?</a:t>
            </a:r>
          </a:p>
          <a:p>
            <a:pPr>
              <a:buNone/>
            </a:pPr>
            <a:r>
              <a:rPr lang="en-US" dirty="0" smtClean="0"/>
              <a:t>    (A) 13   (B) 18   (C) 20   (D) 22   (E) 24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efficient method of solving this type of combinatorial problems is called “Stars and </a:t>
            </a:r>
            <a:r>
              <a:rPr lang="en-US" dirty="0"/>
              <a:t>B</a:t>
            </a:r>
            <a:r>
              <a:rPr lang="en-US" dirty="0" smtClean="0"/>
              <a:t>ars”.</a:t>
            </a:r>
          </a:p>
          <a:p>
            <a:r>
              <a:rPr lang="en-US" dirty="0" smtClean="0"/>
              <a:t>If we view 6 stairs as 6 “stars” and denote them (* * * * * *), we can also use the concept of dividers (“bars”) that can be placed in the gaps between any two adjacent “stars”.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us ignore for a moment the condition that Jo can climb maximum 3 stairs and assume that Jo can climb any number of stairs, including all 6 stairs.</a:t>
            </a:r>
          </a:p>
          <a:p>
            <a:r>
              <a:rPr lang="en-US" dirty="0" smtClean="0"/>
              <a:t>Then, we can easily calculate the numbers of combinations of positions of k bars out of total 5 positions (the gaps between 6 stars), where k = 0, 1, 2, 3, 4, 5.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(*|* *| * * *) represents the case when Jo has climbed 1, then 2, then 3 stairs.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Combinations of k bars, where 0 &lt;= k &lt;= 5:</a:t>
            </a:r>
          </a:p>
          <a:p>
            <a:pPr>
              <a:buNone/>
            </a:pPr>
            <a:r>
              <a:rPr lang="en-US" dirty="0" smtClean="0"/>
              <a:t>C(5, 0) = 1</a:t>
            </a:r>
          </a:p>
          <a:p>
            <a:pPr>
              <a:buNone/>
            </a:pPr>
            <a:r>
              <a:rPr lang="en-US" dirty="0" smtClean="0"/>
              <a:t>C(5, 1) = 5</a:t>
            </a:r>
          </a:p>
          <a:p>
            <a:pPr>
              <a:buNone/>
            </a:pPr>
            <a:r>
              <a:rPr lang="en-US" dirty="0" smtClean="0"/>
              <a:t>C(5, 2) = 10</a:t>
            </a:r>
          </a:p>
          <a:p>
            <a:pPr>
              <a:buNone/>
            </a:pPr>
            <a:r>
              <a:rPr lang="en-US" dirty="0" smtClean="0"/>
              <a:t>C(5, 3) = 10</a:t>
            </a:r>
          </a:p>
          <a:p>
            <a:pPr>
              <a:buNone/>
            </a:pPr>
            <a:r>
              <a:rPr lang="en-US" dirty="0" smtClean="0"/>
              <a:t>C(5, 4) = 5</a:t>
            </a:r>
          </a:p>
          <a:p>
            <a:pPr>
              <a:buNone/>
            </a:pPr>
            <a:r>
              <a:rPr lang="en-US" dirty="0" smtClean="0"/>
              <a:t>C(5, 5) = 1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calculators are allowed at AMC tests.</a:t>
            </a:r>
          </a:p>
          <a:p>
            <a:r>
              <a:rPr lang="en-US" dirty="0" smtClean="0"/>
              <a:t>Approximately 10 first problems of each AMC 8 test can be solved without using pencil and paper.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total number of all possible combinations of k bars positions, where 0 &lt;= k &lt;= 5: </a:t>
            </a:r>
          </a:p>
          <a:p>
            <a:pPr>
              <a:buNone/>
            </a:pPr>
            <a:r>
              <a:rPr lang="en-US" dirty="0" smtClean="0"/>
              <a:t>    32.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Now, we must subtract the numbers of combinations of bar positions that violate the condition that the number of contiguous stars cannot be greater than 3.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C(5, 0) = 1  (* * * * * *) has 6 contiguous stars. This is invalid. We must count 1 invalid combination.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C(5, 1) = 5  (* * * | * * *) has only one valid combination. We must count 4 invalid combinations.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C(5, 2) = 10 has 3 invalid combinations: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(*|*|* * * *) </a:t>
            </a:r>
          </a:p>
          <a:p>
            <a:pPr>
              <a:buNone/>
            </a:pPr>
            <a:r>
              <a:rPr lang="en-US" dirty="0" smtClean="0"/>
              <a:t>    (* * * *|*|*) </a:t>
            </a:r>
          </a:p>
          <a:p>
            <a:pPr>
              <a:buNone/>
            </a:pPr>
            <a:r>
              <a:rPr lang="en-US" dirty="0" smtClean="0"/>
              <a:t>    (*|** * *|*)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other combinations in the remaining three cases, C(5, 3), C(5, 4), and  C(5, 5), are valid.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total number of invalid combinations is 8.</a:t>
            </a:r>
          </a:p>
          <a:p>
            <a:r>
              <a:rPr lang="en-US" dirty="0" smtClean="0"/>
              <a:t>Thus, the answer to the problem’s question is 32 – 8 = 24. </a:t>
            </a:r>
          </a:p>
          <a:p>
            <a:pPr>
              <a:buNone/>
            </a:pPr>
            <a:r>
              <a:rPr lang="en-US" dirty="0" smtClean="0"/>
              <a:t>   Answer: (E).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#19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Hint: side lengths 30 and 24 have common factor 6. </a:t>
            </a:r>
          </a:p>
          <a:p>
            <a:r>
              <a:rPr lang="en-US" dirty="0" smtClean="0"/>
              <a:t>If we divide these two side lengths by 6, the similar right triangle with side lengths 5 and 4 will be 3-4-5 triangle.</a:t>
            </a:r>
          </a:p>
          <a:p>
            <a:r>
              <a:rPr lang="en-US" dirty="0" smtClean="0"/>
              <a:t>So, the length of side AE is 3 * 6 = 18.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2" y="1600200"/>
            <a:ext cx="6605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7239000" cy="31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pic>
        <p:nvPicPr>
          <p:cNvPr id="8" name="Content Placeholder 7" descr="Triangles 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447800"/>
            <a:ext cx="3259836" cy="384946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pic>
        <p:nvPicPr>
          <p:cNvPr id="4" name="Content Placeholder 3" descr="Triangles 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4419600" cy="304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http://amc.maa.org</a:t>
            </a:r>
            <a:r>
              <a:rPr lang="en-US" dirty="0" smtClean="0"/>
              <a:t>: </a:t>
            </a:r>
          </a:p>
          <a:p>
            <a:r>
              <a:rPr lang="en-US" dirty="0" smtClean="0"/>
              <a:t>“AMC Archives” –&gt; “AMC 8” –&gt; “Brochure Sample Questions”</a:t>
            </a:r>
          </a:p>
          <a:p>
            <a:r>
              <a:rPr lang="en-US" dirty="0" smtClean="0"/>
              <a:t>Publications -&gt; “AMC 8 Math Club Package 2009” with the large collection of AMC problems and solutions.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 Theorem</a:t>
            </a:r>
            <a:endParaRPr lang="en-US" dirty="0"/>
          </a:p>
        </p:txBody>
      </p:sp>
      <p:pic>
        <p:nvPicPr>
          <p:cNvPr id="4" name="Content Placeholder 3" descr="Triangles 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570732" cy="365439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Equilateral and Isosceles Triangles</a:t>
            </a:r>
            <a:endParaRPr lang="en-US" dirty="0"/>
          </a:p>
        </p:txBody>
      </p:sp>
      <p:pic>
        <p:nvPicPr>
          <p:cNvPr id="14" name="Content Placeholder 13" descr="Triangl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096000" cy="2514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Triangles</a:t>
            </a:r>
            <a:endParaRPr lang="en-US" dirty="0"/>
          </a:p>
        </p:txBody>
      </p:sp>
      <p:pic>
        <p:nvPicPr>
          <p:cNvPr id="8" name="Content Placeholder 7" descr="Triangle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229600" cy="2286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Triangles</a:t>
            </a:r>
            <a:endParaRPr lang="en-US" dirty="0"/>
          </a:p>
        </p:txBody>
      </p:sp>
      <p:pic>
        <p:nvPicPr>
          <p:cNvPr id="4" name="Content Placeholder 3" descr="Triangle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6535"/>
            <a:ext cx="8229600" cy="321329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#9</a:t>
            </a:r>
            <a:endParaRPr lang="en-US" dirty="0"/>
          </a:p>
        </p:txBody>
      </p:sp>
      <p:pic>
        <p:nvPicPr>
          <p:cNvPr id="6" name="Content Placeholder 5" descr="P9 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752600"/>
            <a:ext cx="7886700" cy="4191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 ACD is isosceles.</a:t>
            </a:r>
          </a:p>
          <a:p>
            <a:r>
              <a:rPr lang="en-US" dirty="0" smtClean="0"/>
              <a:t>Therefore, angles ACD and ADC have equal measures.</a:t>
            </a:r>
          </a:p>
          <a:p>
            <a:r>
              <a:rPr lang="en-US" dirty="0" smtClean="0"/>
              <a:t>Triangle ACD is equilateral (60-60-60).</a:t>
            </a:r>
          </a:p>
          <a:p>
            <a:r>
              <a:rPr lang="en-US" dirty="0" smtClean="0"/>
              <a:t>The length of AC = 17.</a:t>
            </a:r>
          </a:p>
          <a:p>
            <a:r>
              <a:rPr lang="en-US" dirty="0" smtClean="0"/>
              <a:t>Answer (D).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2011,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 ABC has side-lengths AB = 12, BC = 24, and AC = 18. The line through the </a:t>
            </a:r>
            <a:r>
              <a:rPr lang="en-US" dirty="0" err="1" smtClean="0"/>
              <a:t>incenter</a:t>
            </a:r>
            <a:r>
              <a:rPr lang="en-US" dirty="0" smtClean="0"/>
              <a:t> </a:t>
            </a:r>
            <a:r>
              <a:rPr lang="en-US" dirty="0" smtClean="0"/>
              <a:t>of ∆ABC parallel to BC intersects AB at M and AC at N. What is the perimeter of ∆AMN?</a:t>
            </a:r>
          </a:p>
          <a:p>
            <a:pPr lvl="0">
              <a:buNone/>
            </a:pPr>
            <a:r>
              <a:rPr lang="en-US" dirty="0" smtClean="0"/>
              <a:t>    (A) 27    (B)  30    (C)  33    (D)  36    (E)  42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2011, Problem #13</a:t>
            </a:r>
            <a:endParaRPr lang="en-US" dirty="0"/>
          </a:p>
        </p:txBody>
      </p:sp>
      <p:pic>
        <p:nvPicPr>
          <p:cNvPr id="6" name="Content Placeholder 5" descr="Problem 5-4 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3832860" cy="3764121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2011,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The alternate interior angles between two parallel lines and a transversal line have equal measures.</a:t>
            </a:r>
          </a:p>
          <a:p>
            <a:endParaRPr lang="en-US" dirty="0" smtClean="0"/>
          </a:p>
          <a:p>
            <a:r>
              <a:rPr lang="en-US" dirty="0" smtClean="0"/>
              <a:t>So, ∠MOB = ∠OBC.</a:t>
            </a:r>
          </a:p>
          <a:p>
            <a:endParaRPr lang="en-US" dirty="0" smtClean="0"/>
          </a:p>
          <a:p>
            <a:r>
              <a:rPr lang="en-US" dirty="0" smtClean="0"/>
              <a:t>So, ∠MOB = ∠MBO.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2011,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triangle OMB is isosceles.</a:t>
            </a:r>
          </a:p>
          <a:p>
            <a:r>
              <a:rPr lang="en-US" dirty="0" smtClean="0"/>
              <a:t>MB = MO.</a:t>
            </a:r>
          </a:p>
          <a:p>
            <a:endParaRPr lang="en-US" dirty="0" smtClean="0"/>
          </a:p>
          <a:p>
            <a:r>
              <a:rPr lang="en-US" dirty="0" smtClean="0"/>
              <a:t>For the same reason, NC = NO.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to answer questions 1 through 15 of each test. </a:t>
            </a:r>
          </a:p>
          <a:p>
            <a:r>
              <a:rPr lang="en-US" dirty="0" smtClean="0"/>
              <a:t>Try to solve these problems as fast as you can.</a:t>
            </a:r>
          </a:p>
          <a:p>
            <a:r>
              <a:rPr lang="en-US" dirty="0" smtClean="0"/>
              <a:t>If you can consistently answer questions 1 through 15 correctly, concentrate on solving problems 16 through 25.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2011,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perimeter of ∆AMN is:</a:t>
            </a:r>
          </a:p>
          <a:p>
            <a:pPr>
              <a:buNone/>
            </a:pPr>
            <a:r>
              <a:rPr lang="en-US" dirty="0" smtClean="0"/>
              <a:t>     AM + AN + MN = </a:t>
            </a:r>
          </a:p>
          <a:p>
            <a:pPr>
              <a:buNone/>
            </a:pPr>
            <a:r>
              <a:rPr lang="en-US" dirty="0" smtClean="0"/>
              <a:t>     AM + AN + MO + ON = </a:t>
            </a:r>
          </a:p>
          <a:p>
            <a:pPr>
              <a:buNone/>
            </a:pPr>
            <a:r>
              <a:rPr lang="en-US" dirty="0" smtClean="0"/>
              <a:t>    = AB + AC = </a:t>
            </a:r>
          </a:p>
          <a:p>
            <a:pPr>
              <a:buNone/>
            </a:pPr>
            <a:r>
              <a:rPr lang="en-US" dirty="0" smtClean="0"/>
              <a:t>    = 12 + 18 = 30.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Answer: (B)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pic>
        <p:nvPicPr>
          <p:cNvPr id="4" name="Content Placeholder 3" descr="Eratosthe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212" y="2034381"/>
            <a:ext cx="6505575" cy="3657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Circa 200 BC, the Greek mathematician  Eratosthenes invented the brilliant method of measuring the circumference of Earth, based on  his knowledge of geometry and astronomy. </a:t>
            </a:r>
          </a:p>
          <a:p>
            <a:r>
              <a:rPr lang="en-US" dirty="0" smtClean="0"/>
              <a:t>His method is a good example of finding the “smart way” instead of the “hard way” to solve a difficult problem.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shown in the diagram, he needed to measure the angle </a:t>
            </a:r>
            <a:r>
              <a:rPr lang="el-GR" dirty="0" smtClean="0"/>
              <a:t>φ</a:t>
            </a:r>
            <a:r>
              <a:rPr lang="en-US" dirty="0" smtClean="0"/>
              <a:t> between the two radii of the Earth pointing to the cities Alexandria and Syene in Egypt.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pic>
        <p:nvPicPr>
          <p:cNvPr id="4" name="Content Placeholder 3" descr="Earth Measur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400800" cy="4191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direct (hard) way would have been to measure angle </a:t>
            </a:r>
            <a:r>
              <a:rPr lang="el-GR" dirty="0" smtClean="0"/>
              <a:t>φ</a:t>
            </a:r>
            <a:r>
              <a:rPr lang="en-US" dirty="0" smtClean="0"/>
              <a:t> from the center of the Earth.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But the smart way that </a:t>
            </a:r>
            <a:r>
              <a:rPr lang="en-US" dirty="0" smtClean="0"/>
              <a:t>Eratosthenes invented was to measure the same angle </a:t>
            </a:r>
            <a:r>
              <a:rPr lang="el-GR" dirty="0" smtClean="0"/>
              <a:t>φ</a:t>
            </a:r>
            <a:r>
              <a:rPr lang="en-US" dirty="0" smtClean="0"/>
              <a:t> between the sun ray and the lighthouse in Alexandria at noon time on the day of summer solstice, when the Sun was at the zenith in Syene.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geometry of parallel lines, he calculated that the distance from Alexandria to Syene must be ≈ 7/360 of the total circumference of the Earth.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measurement of the distance between Alexandria and Syene was based on the estimated average speed of a caravan of camels that traveled this distance. </a:t>
            </a:r>
          </a:p>
          <a:p>
            <a:r>
              <a:rPr lang="en-US" dirty="0"/>
              <a:t>I</a:t>
            </a:r>
            <a:r>
              <a:rPr lang="en-US" dirty="0" smtClean="0"/>
              <a:t>t is generally believed that Eratosthenes' value corresponds to between 39,690 km and 46,620 km., which is now measured at 40,008 km. Eratosthenes result is surprisingly accurate.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</a:t>
            </a:r>
          </a:p>
          <a:p>
            <a:r>
              <a:rPr lang="en-US" smtClean="0"/>
              <a:t>Outcomes – Sample space</a:t>
            </a:r>
            <a:endParaRPr lang="en-US" dirty="0" smtClean="0"/>
          </a:p>
          <a:p>
            <a:r>
              <a:rPr lang="en-US" dirty="0" smtClean="0"/>
              <a:t>Probability of the desired event: P</a:t>
            </a:r>
          </a:p>
          <a:p>
            <a:r>
              <a:rPr lang="en-US" dirty="0" smtClean="0"/>
              <a:t>The number of all possible outcomes: N</a:t>
            </a:r>
          </a:p>
          <a:p>
            <a:r>
              <a:rPr lang="en-US" dirty="0" smtClean="0"/>
              <a:t>The number of distinct ways (outcomes) the desired event can occur: M</a:t>
            </a:r>
          </a:p>
          <a:p>
            <a:r>
              <a:rPr lang="en-US" dirty="0" smtClean="0"/>
              <a:t>P = M / 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tossing a coin.</a:t>
            </a:r>
          </a:p>
          <a:p>
            <a:r>
              <a:rPr lang="en-US" dirty="0" smtClean="0"/>
              <a:t>All possible outcomes:  heads or tails.</a:t>
            </a:r>
          </a:p>
          <a:p>
            <a:r>
              <a:rPr lang="en-US" dirty="0" smtClean="0"/>
              <a:t>The desired event: a coin landing on heads.</a:t>
            </a:r>
          </a:p>
          <a:p>
            <a:r>
              <a:rPr lang="en-US" dirty="0" smtClean="0"/>
              <a:t>Probability of the desired event: 1/2.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focus in this class on solving several  selected AMC 8 problems that are instructive and cover different topics.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will start with reviewing some math theory and methods that can help you solve AMC 8 test problems.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throwing a dice with 6 faces.</a:t>
            </a:r>
          </a:p>
          <a:p>
            <a:r>
              <a:rPr lang="en-US" dirty="0" smtClean="0"/>
              <a:t>All possible outcomes:  numbers 1 through 6.</a:t>
            </a:r>
          </a:p>
          <a:p>
            <a:r>
              <a:rPr lang="en-US" dirty="0" smtClean="0"/>
              <a:t>The desired event: an odd number.</a:t>
            </a:r>
          </a:p>
          <a:p>
            <a:r>
              <a:rPr lang="en-US" dirty="0" smtClean="0"/>
              <a:t>Probability of the desired event: 3/6 = 1/2.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3</a:t>
            </a:r>
            <a:endParaRPr lang="en-US" dirty="0"/>
          </a:p>
        </p:txBody>
      </p:sp>
      <p:pic>
        <p:nvPicPr>
          <p:cNvPr id="4" name="Content Placeholder 3" descr="Probabilit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2743200" cy="27432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random shooting at the big circle.</a:t>
            </a:r>
          </a:p>
          <a:p>
            <a:r>
              <a:rPr lang="en-US" dirty="0" smtClean="0"/>
              <a:t>All possible outcomes: hitting target anywhere inside the big circle.</a:t>
            </a:r>
          </a:p>
          <a:p>
            <a:r>
              <a:rPr lang="en-US" dirty="0" smtClean="0"/>
              <a:t>The desired event: hitting target anywhere inside the small circle.</a:t>
            </a:r>
          </a:p>
          <a:p>
            <a:r>
              <a:rPr lang="en-US" dirty="0" smtClean="0"/>
              <a:t>Probability of the desired event: Pi*1 / Pi*9 = 1/9.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3151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factors of 60: </a:t>
            </a:r>
          </a:p>
          <a:p>
            <a:pPr>
              <a:buNone/>
            </a:pPr>
            <a:r>
              <a:rPr lang="en-US" dirty="0" smtClean="0"/>
              <a:t>    1, 2, 3, 4, 5, 6, 10, 12, 15, 20, 30, 60.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number of all factors is 12.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all factors that are less than 7 is 6.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probability: 6/12 = 1/2.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Answer: (E).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32" y="1676400"/>
            <a:ext cx="79052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illustrates the power of a smart transformation of the problem’s question to a different question that is easier to answer.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drawings can stop at drawing #2, drawing #3, or, “worst case”, drawing #4. </a:t>
            </a:r>
          </a:p>
          <a:p>
            <a:r>
              <a:rPr lang="en-US" dirty="0" smtClean="0"/>
              <a:t>Suppose that we complete all 5 drawings, regardless of the results of the first 4 drawings.</a:t>
            </a:r>
          </a:p>
          <a:p>
            <a:r>
              <a:rPr lang="en-US" dirty="0" smtClean="0"/>
              <a:t>We can define two mutually-exclusive results of the first 4 drawings: A and B.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A: all the white chips have been drawn during the first 4 drawings.</a:t>
            </a:r>
          </a:p>
          <a:p>
            <a:r>
              <a:rPr lang="en-US" dirty="0" smtClean="0"/>
              <a:t>Result B: all the red chips have been drawn during the first 4 drawings.</a:t>
            </a:r>
          </a:p>
          <a:p>
            <a:r>
              <a:rPr lang="en-US" dirty="0" smtClean="0"/>
              <a:t>Then, the question in this problem can be re-phrased as:</a:t>
            </a:r>
          </a:p>
          <a:p>
            <a:pPr>
              <a:buNone/>
            </a:pPr>
            <a:r>
              <a:rPr lang="en-US" dirty="0" smtClean="0"/>
              <a:t>   “What is the probability of result A?”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Permutations – collections of n distinguishable objects arranged in different order. </a:t>
            </a:r>
          </a:p>
          <a:p>
            <a:r>
              <a:rPr lang="en-US" dirty="0" smtClean="0"/>
              <a:t>For example:</a:t>
            </a:r>
          </a:p>
          <a:p>
            <a:pPr>
              <a:buNone/>
            </a:pPr>
            <a:r>
              <a:rPr lang="en-US" dirty="0" smtClean="0"/>
              <a:t>    1,2,3;  1,3,2;  2,3,1;  2,1,3;  3,2,1;  3,1,2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A is possible if and only if the remaining chip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red.</a:t>
            </a:r>
          </a:p>
          <a:p>
            <a:r>
              <a:rPr lang="en-US" dirty="0" smtClean="0"/>
              <a:t>Thus, the initial question in this problem can be further rephrased as:</a:t>
            </a:r>
          </a:p>
          <a:p>
            <a:pPr>
              <a:buNone/>
            </a:pPr>
            <a:r>
              <a:rPr lang="en-US" dirty="0" smtClean="0"/>
              <a:t>   “What is the probability that the chip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red?”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that the chip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red equals 3/5.</a:t>
            </a:r>
          </a:p>
          <a:p>
            <a:r>
              <a:rPr lang="en-US" dirty="0" smtClean="0"/>
              <a:t>Answer: (D).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 all, we need to calculate the minimum number of people in the room.</a:t>
            </a:r>
          </a:p>
          <a:p>
            <a:r>
              <a:rPr lang="en-US" dirty="0" smtClean="0"/>
              <a:t>The fractions 2/5 and 3/4 correspond to the numbers of people wearing gloves and hats respectively.</a:t>
            </a:r>
          </a:p>
          <a:p>
            <a:r>
              <a:rPr lang="en-US" dirty="0" smtClean="0"/>
              <a:t>The minimum number of people in the room equals the least common denominator of these two fractions: 20.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can calculate the number of people wearing gloves, 20 * 2/5 = 8,</a:t>
            </a:r>
          </a:p>
          <a:p>
            <a:r>
              <a:rPr lang="en-US" dirty="0" smtClean="0"/>
              <a:t>and the number of people wearing hats, </a:t>
            </a:r>
          </a:p>
          <a:p>
            <a:pPr>
              <a:buNone/>
            </a:pPr>
            <a:r>
              <a:rPr lang="en-US" dirty="0" smtClean="0"/>
              <a:t>    20 * 3/4 = 15.</a:t>
            </a:r>
          </a:p>
          <a:p>
            <a:r>
              <a:rPr lang="en-US" dirty="0" smtClean="0"/>
              <a:t>We can use the “worst case” method to answer the question of the problem.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“best case”, 8 people wear both gloves and a hat, 7 people wear hats and no gloves, and 5 people wear neither gloves nor hats.</a:t>
            </a:r>
          </a:p>
          <a:p>
            <a:r>
              <a:rPr lang="en-US" dirty="0" smtClean="0"/>
              <a:t>However, in the “worst case”, 3 people must wear both gloves and a hat; then 5 people wear gloves and no hats, and 12 people wear hats and no gloves. </a:t>
            </a:r>
          </a:p>
          <a:p>
            <a:r>
              <a:rPr lang="en-US" dirty="0" smtClean="0"/>
              <a:t>Answer: (A).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grandmas started travelling toward each other at dawn: first grandma from A to B and the other from B to A. Each grandma maintained steady speed during the entire trip. They met at noon and continued travelling without a pause. First grandma reached point B at 4 PM; the other grandma reached point A at 9 PM. What was the time of dawn that day?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pic>
        <p:nvPicPr>
          <p:cNvPr id="4" name="Content Placeholder 3" descr="Problem 16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2096294"/>
            <a:ext cx="60483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91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all different permutations of n objects is n! = 1*2*3*…*n.</a:t>
            </a:r>
          </a:p>
          <a:p>
            <a:r>
              <a:rPr lang="en-US" dirty="0" smtClean="0"/>
              <a:t>We can prove it using the method of mathematical induction.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172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219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Speed-Distance-Time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= 6</a:t>
            </a:r>
          </a:p>
          <a:p>
            <a:r>
              <a:rPr lang="en-US" dirty="0" smtClean="0"/>
              <a:t>Answer: 6 am.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example of how the multiple-choice answers can be used creatively.</a:t>
            </a:r>
          </a:p>
          <a:p>
            <a:r>
              <a:rPr lang="en-US" dirty="0" smtClean="0"/>
              <a:t>Since we need to choose the formula that has  odd values for </a:t>
            </a:r>
            <a:r>
              <a:rPr lang="en-US" u="sng" dirty="0" smtClean="0"/>
              <a:t>all</a:t>
            </a:r>
            <a:r>
              <a:rPr lang="en-US" dirty="0" smtClean="0"/>
              <a:t> positive odd n and m, then one counter example for a given formula eliminates that formula.</a:t>
            </a:r>
            <a:endParaRPr lang="en-US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simply calculate each formula in A, B, C, D, and E for n = 1 and m = 1, then A, B, C, and D produce even numbers and can be eliminated.</a:t>
            </a:r>
          </a:p>
          <a:p>
            <a:r>
              <a:rPr lang="en-US" dirty="0" smtClean="0"/>
              <a:t>Only the formula in answer E produces odd number that makes it the clear winner.</a:t>
            </a:r>
          </a:p>
          <a:p>
            <a:r>
              <a:rPr lang="en-US" dirty="0" smtClean="0"/>
              <a:t>Answer: (E).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it is not hard to solve this problem using the rules of math for odd and even numbers.</a:t>
            </a:r>
          </a:p>
          <a:p>
            <a:r>
              <a:rPr lang="en-US" dirty="0" smtClean="0"/>
              <a:t>Whichever method works better for you during the test is fine, as long as it is correct.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start from the end and work backward. </a:t>
            </a:r>
          </a:p>
          <a:p>
            <a:r>
              <a:rPr lang="en-US" dirty="0" smtClean="0"/>
              <a:t>Since the only available operations are “+1” and “*2”, the reverse operations are “-1” and “/2”.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Clearly, we want to divide 200 by 2 and continue to repeat this operation as long as the result numbers are even.</a:t>
            </a:r>
          </a:p>
          <a:p>
            <a:r>
              <a:rPr lang="en-US" dirty="0" smtClean="0"/>
              <a:t>We get numbers 100, 50, 25.</a:t>
            </a:r>
          </a:p>
          <a:p>
            <a:r>
              <a:rPr lang="en-US" dirty="0" smtClean="0"/>
              <a:t>Since 25 is odd, the only choice is to subtract 1. We get 24.</a:t>
            </a:r>
          </a:p>
          <a:p>
            <a:r>
              <a:rPr lang="en-US" dirty="0" smtClean="0"/>
              <a:t>Now, we can start dividing numbers by 2 again. We get numbers 12, 6, 3.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n = 2, there are 2! = 2  permutations of 2 objects: 1,2 and 2,1. </a:t>
            </a:r>
          </a:p>
          <a:p>
            <a:r>
              <a:rPr lang="en-US" dirty="0" smtClean="0"/>
              <a:t>If the number of all permutations of n-1 objects is (n-1)! and we add one more object to any permutation of n-1 objects, it can be inserted in any one of n places in it: </a:t>
            </a:r>
          </a:p>
          <a:p>
            <a:pPr>
              <a:buNone/>
            </a:pPr>
            <a:r>
              <a:rPr lang="en-US" dirty="0" smtClean="0"/>
              <a:t>    #1, #2, …, #n.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is odd. So, the last two reversed operations result in numbers 2 and 1.</a:t>
            </a:r>
          </a:p>
          <a:p>
            <a:r>
              <a:rPr lang="en-US" dirty="0" smtClean="0"/>
              <a:t>Now, we can write the same numbers in the ascending order and count the forward operations: 1, 2, 3, 6, 12, 24, 25, 50, 100, 200.</a:t>
            </a:r>
          </a:p>
          <a:p>
            <a:r>
              <a:rPr lang="en-US" dirty="0" smtClean="0"/>
              <a:t>The number of operations is 9.</a:t>
            </a:r>
          </a:p>
          <a:p>
            <a:r>
              <a:rPr lang="en-US" dirty="0" smtClean="0"/>
              <a:t>Answer: (B)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 that 8 operations suggested in answer (A) cannot result in 200.</a:t>
            </a:r>
          </a:p>
          <a:p>
            <a:r>
              <a:rPr lang="en-US" dirty="0" smtClean="0"/>
              <a:t>If all 8 operations are “*2”: </a:t>
            </a:r>
          </a:p>
          <a:p>
            <a:pPr>
              <a:buNone/>
            </a:pPr>
            <a:r>
              <a:rPr lang="en-US" dirty="0" smtClean="0"/>
              <a:t>    2*2*2*2*2*2*2*2 = 256 &gt; 200</a:t>
            </a:r>
          </a:p>
          <a:p>
            <a:r>
              <a:rPr lang="en-US" dirty="0" smtClean="0"/>
              <a:t>If we replace any one operation “*2” with “+1”:</a:t>
            </a:r>
          </a:p>
          <a:p>
            <a:pPr>
              <a:buNone/>
            </a:pPr>
            <a:r>
              <a:rPr lang="en-US" dirty="0" smtClean="0"/>
              <a:t>   3*64 = 192 &lt; 200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5*32 = 160 &lt; 200</a:t>
            </a:r>
          </a:p>
          <a:p>
            <a:pPr>
              <a:buNone/>
            </a:pPr>
            <a:r>
              <a:rPr lang="en-US" dirty="0" smtClean="0"/>
              <a:t>   9*16 = 144 &lt; 200</a:t>
            </a:r>
          </a:p>
          <a:p>
            <a:pPr>
              <a:buNone/>
            </a:pPr>
            <a:r>
              <a:rPr lang="en-US" dirty="0" smtClean="0"/>
              <a:t>   17*8 = 136 &lt; 200</a:t>
            </a:r>
          </a:p>
          <a:p>
            <a:pPr>
              <a:buNone/>
            </a:pPr>
            <a:r>
              <a:rPr lang="en-US" dirty="0" smtClean="0"/>
              <a:t>   33*4 = 132 &lt; 200</a:t>
            </a:r>
          </a:p>
          <a:p>
            <a:pPr>
              <a:buNone/>
            </a:pPr>
            <a:r>
              <a:rPr lang="en-US" dirty="0" smtClean="0"/>
              <a:t>   65*2 = 130 &lt; 200</a:t>
            </a:r>
          </a:p>
          <a:p>
            <a:r>
              <a:rPr lang="en-US" dirty="0" smtClean="0"/>
              <a:t>    It’s obvious that replacing the second “*2” operation with “+1” (after replacing the first one) will only reduce the final result.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In how many ways is it possible to factor number 36 into sets of three natural numbers (e.g., 1, 2, 18) ? </a:t>
            </a:r>
          </a:p>
          <a:p>
            <a:pPr>
              <a:buNone/>
            </a:pPr>
            <a:r>
              <a:rPr lang="en-US" dirty="0" smtClean="0"/>
              <a:t>    Note: the order of factors in each set of three numbers is not important. </a:t>
            </a:r>
          </a:p>
          <a:p>
            <a:pPr>
              <a:buNone/>
            </a:pPr>
            <a:r>
              <a:rPr lang="pt-BR" dirty="0" smtClean="0"/>
              <a:t>    (A) 8 (B) 9 (C) 10 (D) 12 (E) 15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factors of 36 are: </a:t>
            </a:r>
          </a:p>
          <a:p>
            <a:pPr>
              <a:buNone/>
            </a:pPr>
            <a:r>
              <a:rPr lang="en-US" dirty="0" smtClean="0"/>
              <a:t>    1, 2, 3, 4, 6, 9, 12, 18, 36 .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5 distinct pairs of factors of 36: </a:t>
            </a:r>
          </a:p>
          <a:p>
            <a:pPr>
              <a:buNone/>
            </a:pPr>
            <a:r>
              <a:rPr lang="en-US" dirty="0" smtClean="0"/>
              <a:t>   (1, 36) </a:t>
            </a:r>
          </a:p>
          <a:p>
            <a:pPr>
              <a:buNone/>
            </a:pPr>
            <a:r>
              <a:rPr lang="en-US" dirty="0" smtClean="0"/>
              <a:t>   (2, 18) </a:t>
            </a:r>
          </a:p>
          <a:p>
            <a:pPr>
              <a:buNone/>
            </a:pPr>
            <a:r>
              <a:rPr lang="en-US" dirty="0" smtClean="0"/>
              <a:t>   (3, 12) </a:t>
            </a:r>
          </a:p>
          <a:p>
            <a:pPr>
              <a:buNone/>
            </a:pPr>
            <a:r>
              <a:rPr lang="en-US" dirty="0" smtClean="0"/>
              <a:t>   (4, 9) </a:t>
            </a:r>
          </a:p>
          <a:p>
            <a:pPr>
              <a:buNone/>
            </a:pPr>
            <a:r>
              <a:rPr lang="en-US" dirty="0" smtClean="0"/>
              <a:t>   (6, 6)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1 = 1 * 1         (1 * 1 * 36 = 36) </a:t>
            </a:r>
          </a:p>
          <a:p>
            <a:pPr>
              <a:buNone/>
            </a:pPr>
            <a:r>
              <a:rPr lang="en-US" dirty="0" smtClean="0"/>
              <a:t>   2 = 1 * 2         (1 * 2 * 18 = 36) </a:t>
            </a:r>
          </a:p>
          <a:p>
            <a:pPr>
              <a:buNone/>
            </a:pPr>
            <a:r>
              <a:rPr lang="en-US" dirty="0" smtClean="0"/>
              <a:t>   3 = 1 * 3         (1 * 3 * 12 = 36) </a:t>
            </a:r>
          </a:p>
          <a:p>
            <a:pPr>
              <a:buNone/>
            </a:pPr>
            <a:r>
              <a:rPr lang="en-US" dirty="0" smtClean="0"/>
              <a:t>   4 = 1 * 4         (1 * 4 * 9 = 36) </a:t>
            </a:r>
          </a:p>
          <a:p>
            <a:pPr>
              <a:buNone/>
            </a:pPr>
            <a:r>
              <a:rPr lang="en-US" dirty="0" smtClean="0"/>
              <a:t>   4 = 2 * 2         (2 * 2 * 9 = 36) </a:t>
            </a:r>
          </a:p>
          <a:p>
            <a:pPr>
              <a:buNone/>
            </a:pPr>
            <a:r>
              <a:rPr lang="en-US" dirty="0" smtClean="0"/>
              <a:t>   6 = 1 * 6         (1 * 6 * 6 = 36) </a:t>
            </a:r>
          </a:p>
          <a:p>
            <a:pPr>
              <a:buNone/>
            </a:pPr>
            <a:r>
              <a:rPr lang="en-US" dirty="0" smtClean="0"/>
              <a:t>   6 = 2 * 3         (2 * 3 * 6 = 36) 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= 3 * 3       (4 * 3 * 3 = 36)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total number of sets of three factors of 36 is 8. </a:t>
            </a:r>
          </a:p>
          <a:p>
            <a:r>
              <a:rPr lang="en-US" dirty="0" smtClean="0"/>
              <a:t>Answer: (A) 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#25</a:t>
            </a:r>
            <a:endParaRPr lang="en-US" dirty="0"/>
          </a:p>
        </p:txBody>
      </p:sp>
      <p:pic>
        <p:nvPicPr>
          <p:cNvPr id="4" name="Content Placeholder 3" descr="P25 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" y="1447800"/>
            <a:ext cx="8058150" cy="4244181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sum must be odd since 44 and 38 are even and all prime numbers (except 2) are odd.</a:t>
            </a:r>
          </a:p>
          <a:p>
            <a:r>
              <a:rPr lang="en-US" dirty="0" smtClean="0"/>
              <a:t>59 is odd. Therefore, its prime number is 2.</a:t>
            </a:r>
          </a:p>
          <a:p>
            <a:r>
              <a:rPr lang="en-US" dirty="0" smtClean="0"/>
              <a:t>The common sum is 59 +2 = 61.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new object is in any of n places, the number of permutations of n-1 other objects in their n-1 places is (n-1)!</a:t>
            </a:r>
          </a:p>
          <a:p>
            <a:r>
              <a:rPr lang="en-US" dirty="0" smtClean="0"/>
              <a:t>Thus, the number of all different permutations of n objects equals (n-1)!*n = n!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others primes are 61 – 44 = 17 and 61 – 38 = 23.</a:t>
            </a:r>
          </a:p>
          <a:p>
            <a:r>
              <a:rPr lang="en-US" dirty="0" smtClean="0"/>
              <a:t>The average of primes is (2+17+23)/3 = 14</a:t>
            </a:r>
          </a:p>
          <a:p>
            <a:r>
              <a:rPr lang="en-US" dirty="0" smtClean="0"/>
              <a:t>Answer: (B)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pic>
        <p:nvPicPr>
          <p:cNvPr id="8" name="Content Placeholder 7" descr="P23 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987" y="1981200"/>
            <a:ext cx="7820025" cy="2848769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dividing among 6 people, 4 coins are left. Add 2 coins to make the total divisible by 6.</a:t>
            </a:r>
          </a:p>
          <a:p>
            <a:r>
              <a:rPr lang="en-US" dirty="0" smtClean="0"/>
              <a:t>After dividing among 5 people, 3 coins are left. Again, add 2 coins to make the total divisible by 5.</a:t>
            </a:r>
          </a:p>
          <a:p>
            <a:r>
              <a:rPr lang="en-US" dirty="0" smtClean="0"/>
              <a:t>The LCM of 6 and 5 is 30.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coins in the box is 30 - 2 = 28.</a:t>
            </a:r>
          </a:p>
          <a:p>
            <a:r>
              <a:rPr lang="en-US" dirty="0" smtClean="0"/>
              <a:t>28 is divisible by 7.</a:t>
            </a:r>
          </a:p>
          <a:p>
            <a:r>
              <a:rPr lang="en-US" dirty="0" smtClean="0"/>
              <a:t>Answer: (A).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2002, Problem #21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Consider the sequence of numbers: 4, 7, 1, 8, 9, 7, 6, …. For n  &gt; 2,  the </a:t>
            </a:r>
            <a:r>
              <a:rPr lang="en-US" i="1" dirty="0" smtClean="0"/>
              <a:t>n</a:t>
            </a:r>
            <a:r>
              <a:rPr lang="en-US" dirty="0" smtClean="0"/>
              <a:t>th term of the sequence is the units digits of the sum of the two previous terms. Let  denote the sum of the first </a:t>
            </a:r>
            <a:r>
              <a:rPr lang="en-US" i="1" dirty="0" smtClean="0"/>
              <a:t>n </a:t>
            </a:r>
            <a:r>
              <a:rPr lang="en-US" dirty="0" smtClean="0"/>
              <a:t>terms of this sequence. The smallest value of </a:t>
            </a:r>
            <a:r>
              <a:rPr lang="en-US" i="1" dirty="0" smtClean="0"/>
              <a:t>n </a:t>
            </a:r>
            <a:r>
              <a:rPr lang="en-US" dirty="0" smtClean="0"/>
              <a:t>for which  &gt; 10,000 is:</a:t>
            </a:r>
          </a:p>
          <a:p>
            <a:pPr>
              <a:buNone/>
            </a:pPr>
            <a:r>
              <a:rPr lang="en-US" dirty="0" smtClean="0"/>
              <a:t>    (A)  1992  (B)  1999  (C)  2001  (D)  2002  </a:t>
            </a:r>
          </a:p>
          <a:p>
            <a:pPr>
              <a:buNone/>
            </a:pPr>
            <a:r>
              <a:rPr lang="en-US" dirty="0" smtClean="0"/>
              <a:t>    (E)  2004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2002, Problem #21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4, 7, 1, 8, 9, 7, 6, 3, 9, 2, 1, 3, 4, 7.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sum of the first 12 members is 60.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we divide 10,000 by 60:</a:t>
            </a:r>
          </a:p>
          <a:p>
            <a:pPr>
              <a:buNone/>
            </a:pPr>
            <a:r>
              <a:rPr lang="en-US" dirty="0" smtClean="0"/>
              <a:t>    166 complete 12-blocks of members. 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2002, Problem #21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166 * 60 = 9,960 = 10,000 - 40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4+7+1+8+9+7 = 36  &lt; 40  (6 members)</a:t>
            </a:r>
          </a:p>
          <a:p>
            <a:r>
              <a:rPr lang="en-US" dirty="0" smtClean="0"/>
              <a:t>4+7+1+8+9+7+6 = 42 &gt; 40 (7 members)</a:t>
            </a:r>
          </a:p>
          <a:p>
            <a:r>
              <a:rPr lang="en-US" dirty="0" smtClean="0"/>
              <a:t>166*12 + 7 = 1,999</a:t>
            </a:r>
          </a:p>
          <a:p>
            <a:endParaRPr lang="en-US" dirty="0" smtClean="0"/>
          </a:p>
          <a:p>
            <a:r>
              <a:rPr lang="en-US" dirty="0" smtClean="0"/>
              <a:t> Answer: (B)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3668</Words>
  <Application>Microsoft Office PowerPoint</Application>
  <PresentationFormat>On-screen Show (4:3)</PresentationFormat>
  <Paragraphs>333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AMC 8 Preparation  </vt:lpstr>
      <vt:lpstr>Introduction</vt:lpstr>
      <vt:lpstr>Introduction</vt:lpstr>
      <vt:lpstr>Introduction</vt:lpstr>
      <vt:lpstr>Focus</vt:lpstr>
      <vt:lpstr>Permutations</vt:lpstr>
      <vt:lpstr>Permutations</vt:lpstr>
      <vt:lpstr>Permutations</vt:lpstr>
      <vt:lpstr>Permutations</vt:lpstr>
      <vt:lpstr>Combinations</vt:lpstr>
      <vt:lpstr>Combinations</vt:lpstr>
      <vt:lpstr>Combinations</vt:lpstr>
      <vt:lpstr>Combinations</vt:lpstr>
      <vt:lpstr>Combinations</vt:lpstr>
      <vt:lpstr>AMC 8 2010, Problem #25</vt:lpstr>
      <vt:lpstr>AMC 8 2010, Problem #25</vt:lpstr>
      <vt:lpstr>AMC 8 2010, Problem #25</vt:lpstr>
      <vt:lpstr>AMC 8 2010, Problem #25</vt:lpstr>
      <vt:lpstr>AMC 8 2010, Problem #25</vt:lpstr>
      <vt:lpstr>AMC 8 2010, Problem #25</vt:lpstr>
      <vt:lpstr>AMC 8 2010, Problem #25</vt:lpstr>
      <vt:lpstr>AMC 8 2010, Problem #25</vt:lpstr>
      <vt:lpstr>AMC 8 2010, Problem #25</vt:lpstr>
      <vt:lpstr>AMC 8 2005, Problem #19</vt:lpstr>
      <vt:lpstr>AMC 8 2005, Problem #19</vt:lpstr>
      <vt:lpstr>AMC 8 2005, Problem #19</vt:lpstr>
      <vt:lpstr>AMC 8 2005, Problem #19</vt:lpstr>
      <vt:lpstr>Triangles</vt:lpstr>
      <vt:lpstr>Triangles</vt:lpstr>
      <vt:lpstr>Triangle Inequality Theorem</vt:lpstr>
      <vt:lpstr>Equilateral and Isosceles Triangles</vt:lpstr>
      <vt:lpstr>Right Triangles</vt:lpstr>
      <vt:lpstr>Right Triangles</vt:lpstr>
      <vt:lpstr>AMC 8 2005, Problem #9</vt:lpstr>
      <vt:lpstr>AMC 8 2005, Problem #9</vt:lpstr>
      <vt:lpstr>AMC 12 2011, Problem #13</vt:lpstr>
      <vt:lpstr>AMC 12 2011, Problem #13</vt:lpstr>
      <vt:lpstr>AMC 12 2011, Problem #13</vt:lpstr>
      <vt:lpstr>AMC 12 2011, Problem #13</vt:lpstr>
      <vt:lpstr>AMC 12 2011, Problem #13</vt:lpstr>
      <vt:lpstr>Eratosthenes</vt:lpstr>
      <vt:lpstr>Eratosthenes</vt:lpstr>
      <vt:lpstr>Eratosthenes</vt:lpstr>
      <vt:lpstr>Eratosthenes</vt:lpstr>
      <vt:lpstr>Eratosthenes</vt:lpstr>
      <vt:lpstr>Eratosthenes</vt:lpstr>
      <vt:lpstr>Eratosthenes</vt:lpstr>
      <vt:lpstr>Probability</vt:lpstr>
      <vt:lpstr>Probability – Example 1</vt:lpstr>
      <vt:lpstr>Probability – Example 2</vt:lpstr>
      <vt:lpstr>Probability – Example 3</vt:lpstr>
      <vt:lpstr>Probability – Example 3</vt:lpstr>
      <vt:lpstr>AMC 12A 2003, Problem #8</vt:lpstr>
      <vt:lpstr>AMC 12A 2003, Problem #8</vt:lpstr>
      <vt:lpstr>AMC 12A 2003, Problem #8</vt:lpstr>
      <vt:lpstr>AMC 12 2001, Problem #11</vt:lpstr>
      <vt:lpstr>AMC 12 2001, Problem #11</vt:lpstr>
      <vt:lpstr>AMC 12 2001, Problem #11</vt:lpstr>
      <vt:lpstr>AMC 12 2001, Problem #11</vt:lpstr>
      <vt:lpstr>AMC 12 2001, Problem #11</vt:lpstr>
      <vt:lpstr>AMC 12 2001, Problem #11</vt:lpstr>
      <vt:lpstr>AMC 8 2010, Problem #20</vt:lpstr>
      <vt:lpstr>AMC 8 2010, Problem #20</vt:lpstr>
      <vt:lpstr>AMC 8 2010, Problem #20</vt:lpstr>
      <vt:lpstr>AMC 8 2010, Problem #20</vt:lpstr>
      <vt:lpstr>Speed-Distance-Time Problem</vt:lpstr>
      <vt:lpstr>Speed-Distance-Time Problem</vt:lpstr>
      <vt:lpstr>Speed-Distance-Time Problem</vt:lpstr>
      <vt:lpstr>Speed-Distance-Time Problem</vt:lpstr>
      <vt:lpstr>Speed-Distance-Time Problem</vt:lpstr>
      <vt:lpstr>Speed-Distance-Time Problem</vt:lpstr>
      <vt:lpstr>Speed-Distance-Time Problem</vt:lpstr>
      <vt:lpstr>AMC 8 2005, Problem #8</vt:lpstr>
      <vt:lpstr>AMC 8 2005, Problem #8</vt:lpstr>
      <vt:lpstr>AMC 8 2005, Problem #8</vt:lpstr>
      <vt:lpstr>AMC 8 2005, Problem #8</vt:lpstr>
      <vt:lpstr>AMC 8 2005, Problem #24</vt:lpstr>
      <vt:lpstr>AMC 8 2005, Problem #24</vt:lpstr>
      <vt:lpstr>AMC 8 2005, Problem #24</vt:lpstr>
      <vt:lpstr>AMC 8 2005, Problem #24</vt:lpstr>
      <vt:lpstr>AMC 8 2005, Problem #24</vt:lpstr>
      <vt:lpstr>AMC 8 2005, Problem #24</vt:lpstr>
      <vt:lpstr>Factoring Problem</vt:lpstr>
      <vt:lpstr>Factoring Problem</vt:lpstr>
      <vt:lpstr>Factoring Problem</vt:lpstr>
      <vt:lpstr>Factoring Problem</vt:lpstr>
      <vt:lpstr>Factoring Problem</vt:lpstr>
      <vt:lpstr>AMC 12A 2006, Problem #25</vt:lpstr>
      <vt:lpstr>AMC 12A 2006, Problem #25</vt:lpstr>
      <vt:lpstr>AMC 12A 2006, Problem #25</vt:lpstr>
      <vt:lpstr>AMC 12A 2006, Problem #23</vt:lpstr>
      <vt:lpstr>AMC 12A 2006, Problem #23</vt:lpstr>
      <vt:lpstr>AMC 12A 2006, Problem #23</vt:lpstr>
      <vt:lpstr>AMC 12A 2002, Problem #21</vt:lpstr>
      <vt:lpstr>AMC 12A 2002, Problem #21</vt:lpstr>
      <vt:lpstr>AMC 12A 2002, Problem #21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8 Preparation  </dc:title>
  <dc:creator>David</dc:creator>
  <cp:lastModifiedBy>David</cp:lastModifiedBy>
  <cp:revision>222</cp:revision>
  <dcterms:created xsi:type="dcterms:W3CDTF">2011-10-11T14:50:45Z</dcterms:created>
  <dcterms:modified xsi:type="dcterms:W3CDTF">2011-10-28T23:08:33Z</dcterms:modified>
</cp:coreProperties>
</file>